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0" r:id="rId5"/>
    <p:sldId id="743" r:id="rId6"/>
    <p:sldId id="261" r:id="rId7"/>
    <p:sldId id="744" r:id="rId8"/>
    <p:sldId id="745" r:id="rId9"/>
    <p:sldId id="746" r:id="rId10"/>
    <p:sldId id="747" r:id="rId11"/>
    <p:sldId id="750" r:id="rId12"/>
    <p:sldId id="729" r:id="rId13"/>
    <p:sldId id="748" r:id="rId14"/>
    <p:sldId id="74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FF"/>
    <a:srgbClr val="D4DD80"/>
    <a:srgbClr val="2ADDDD"/>
    <a:srgbClr val="C80000"/>
    <a:srgbClr val="F7F7F7"/>
    <a:srgbClr val="E6E6E6"/>
    <a:srgbClr val="1C1E26"/>
    <a:srgbClr val="303342"/>
    <a:srgbClr val="485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290184458020853"/>
          <c:y val="8.96079722286377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Shenton Way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B9-481D-A1EA-7A9CAEF8FEE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B9-481D-A1EA-7A9CAEF8FEE5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B9-481D-A1EA-7A9CAEF8FEE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1B9-481D-A1EA-7A9CAEF8FE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0.18032786885245902</c:v>
                </c:pt>
                <c:pt idx="1">
                  <c:v>0.46721311475409838</c:v>
                </c:pt>
                <c:pt idx="2">
                  <c:v>0.35245901639344263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B9-481D-A1EA-7A9CAEF8F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358639779174188"/>
          <c:y val="8.95480993944730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Tanjong Pagar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49-481D-9499-CFEF5D4A07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49-481D-9499-CFEF5D4A0798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49-481D-9499-CFEF5D4A079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849-481D-9499-CFEF5D4A07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0.17777777777777778</c:v>
                </c:pt>
                <c:pt idx="1">
                  <c:v>0.5</c:v>
                </c:pt>
                <c:pt idx="2">
                  <c:v>0.32222222222222224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49-481D-9499-CFEF5D4A0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942644814835807"/>
          <c:y val="0.104472782626885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Raffles Place Area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4-44B5-826C-758D0D5641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4-44B5-826C-758D0D564117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4-44B5-826C-758D0D56411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B84-44B5-826C-758D0D5641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0.18681318681318682</c:v>
                </c:pt>
                <c:pt idx="1">
                  <c:v>0.60439560439560436</c:v>
                </c:pt>
                <c:pt idx="2">
                  <c:v>0.2087912087912088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84-44B5-826C-758D0D5641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214606277526013"/>
          <c:y val="5.96987329296487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River Valley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E-4788-86E2-411A0C9FAB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E-4788-86E2-411A0C9FAB1C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BE-4788-86E2-411A0C9FAB1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FBE-4788-86E2-411A0C9FAB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8.8888888888888892E-2</c:v>
                </c:pt>
                <c:pt idx="1">
                  <c:v>0.2</c:v>
                </c:pt>
                <c:pt idx="2">
                  <c:v>0.71111111111111114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BE-4788-86E2-411A0C9FA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246057721220175"/>
          <c:y val="6.4673627340452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Orchard Road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C5-406D-9980-D9160CC88F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5-406D-9980-D9160CC88F0B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5-406D-9980-D9160CC88F0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C5-406D-9980-D9160CC88F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8.0645161290322578E-2</c:v>
                </c:pt>
                <c:pt idx="1">
                  <c:v>0.37096774193548387</c:v>
                </c:pt>
                <c:pt idx="2">
                  <c:v>0.54838709677419351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C5-406D-9980-D9160CC88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6774521921004844"/>
          <c:y val="8.95480993944730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Marina Bay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9-4893-81E0-9B5BB596DD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9-4893-81E0-9B5BB596DD77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9-4893-81E0-9B5BB596DD7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7D9-4893-81E0-9B5BB596DD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7.8431372549019607E-2</c:v>
                </c:pt>
                <c:pt idx="1">
                  <c:v>0.39215686274509803</c:v>
                </c:pt>
                <c:pt idx="2">
                  <c:v>0.52941176470588236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D9-4893-81E0-9B5BB596D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44170221216379"/>
          <c:y val="8.0033070073287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802998632027836"/>
          <c:y val="0.26668986626298802"/>
          <c:w val="0.37500520899517581"/>
          <c:h val="0.6209519615017322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Suntec City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B1-401E-94E2-F851C92C59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B1-401E-94E2-F851C92C593A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B1-401E-94E2-F851C92C593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9B1-401E-94E2-F851C92C59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Gym</c:v>
                </c:pt>
                <c:pt idx="1">
                  <c:v>Café</c:v>
                </c:pt>
                <c:pt idx="2">
                  <c:v>Other Restaurant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0.08</c:v>
                </c:pt>
                <c:pt idx="1">
                  <c:v>0.44800000000000001</c:v>
                </c:pt>
                <c:pt idx="2">
                  <c:v>0.47199999999999998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B1-401E-94E2-F851C92C5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988258281788"/>
          <c:y val="0.34079468698008553"/>
          <c:w val="0.28614360981050574"/>
          <c:h val="0.451104082135089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0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Healthy Café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orporateservicessingapore.com/7-popular-business-locations-singapo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14.svg"/><Relationship Id="rId3" Type="http://schemas.openxmlformats.org/officeDocument/2006/relationships/chart" Target="../charts/chart2.xml"/><Relationship Id="rId7" Type="http://schemas.openxmlformats.org/officeDocument/2006/relationships/hyperlink" Target="https://developer.foursquare.com/" TargetMode="External"/><Relationship Id="rId12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microsoft.com/office/2007/relationships/hdphoto" Target="../media/hdphoto1.wdp"/><Relationship Id="rId5" Type="http://schemas.openxmlformats.org/officeDocument/2006/relationships/chart" Target="../charts/chart4.xml"/><Relationship Id="rId10" Type="http://schemas.openxmlformats.org/officeDocument/2006/relationships/image" Target="../media/image12.png"/><Relationship Id="rId4" Type="http://schemas.openxmlformats.org/officeDocument/2006/relationships/chart" Target="../charts/chart3.xml"/><Relationship Id="rId9" Type="http://schemas.openxmlformats.org/officeDocument/2006/relationships/chart" Target="../charts/chart7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81778" y="4658381"/>
            <a:ext cx="4428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YOUR HEALTHY CAFÉ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8176" y="6423298"/>
            <a:ext cx="3755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B1BC9-95A0-4666-A71F-972790BA8A31}"/>
              </a:ext>
            </a:extLst>
          </p:cNvPr>
          <p:cNvSpPr txBox="1"/>
          <p:nvPr/>
        </p:nvSpPr>
        <p:spPr>
          <a:xfrm>
            <a:off x="4916346" y="5325396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SINGAPORE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AB61F9-B264-4A27-8E4D-C389BBFC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766218"/>
            <a:ext cx="10515600" cy="1325563"/>
          </a:xfrm>
        </p:spPr>
        <p:txBody>
          <a:bodyPr/>
          <a:lstStyle/>
          <a:p>
            <a:r>
              <a:rPr lang="en-SG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886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948-C9E2-435E-8199-2620179A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1"/>
            <a:ext cx="10515600" cy="1325563"/>
          </a:xfrm>
        </p:spPr>
        <p:txBody>
          <a:bodyPr/>
          <a:lstStyle/>
          <a:p>
            <a:r>
              <a:rPr lang="en-SG" dirty="0"/>
              <a:t>Gyms in Shenton Way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09F471-F7E5-4A24-94EA-46C88CBC2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36789"/>
              </p:ext>
            </p:extLst>
          </p:nvPr>
        </p:nvGraphicFramePr>
        <p:xfrm>
          <a:off x="763553" y="915939"/>
          <a:ext cx="10515602" cy="5540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4332">
                  <a:extLst>
                    <a:ext uri="{9D8B030D-6E8A-4147-A177-3AD203B41FA5}">
                      <a16:colId xmlns:a16="http://schemas.microsoft.com/office/drawing/2014/main" val="1807100783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3494261032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3467911851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1069823446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1177840911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3413034895"/>
                    </a:ext>
                  </a:extLst>
                </a:gridCol>
                <a:gridCol w="1433545">
                  <a:extLst>
                    <a:ext uri="{9D8B030D-6E8A-4147-A177-3AD203B41FA5}">
                      <a16:colId xmlns:a16="http://schemas.microsoft.com/office/drawing/2014/main" val="3412649968"/>
                    </a:ext>
                  </a:extLst>
                </a:gridCol>
              </a:tblGrid>
              <a:tr h="519995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Venue</a:t>
                      </a:r>
                      <a:endParaRPr lang="en-S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Gyms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(Main Target Customers)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Café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Other Restaurants Nearby</a:t>
                      </a:r>
                      <a:endParaRPr lang="en-SG" sz="5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(Relatively Indirect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31684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Anytime Fitness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7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9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1.276658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103.845944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4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984763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Anytime Fitness Cecil Street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1.279642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103.848224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8902058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Boulder Movement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1.277651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103.84888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2498133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Sweatbox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0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1.276672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103.84869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689025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Fitness First Platinum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1.277843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103.847654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0151785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Freedom Yoga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1.279755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103.848431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524334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STILL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1.277296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103.848878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743928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GuavaLabs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1.277162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103.84876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94256519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Haus Athletics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1.277023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103.848485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4222348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Uppercut Boxing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1.28033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103.847431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6248941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URA Gymnasium @ 4th Floor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1.279526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103.846526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8671221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Hale Yoga Studio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1.277811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103.847943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8977758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Gym @ The Clift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1.279529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103.847373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9166707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Fitness Chemistry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1.279504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103.84656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916819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Bodytec Studio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1.280082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103.847438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8211926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Athlete Lab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1.280222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103.846832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9602125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Radiance PhysioFit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1.27551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103.847142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111857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Ritual Gym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0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1.27824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103.848499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1744288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GIC Gym Studio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1.277402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103.847426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0164254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>
                          <a:effectLst/>
                        </a:rPr>
                        <a:t>Vanda Boxing Club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1.279218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103.849207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6401614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>
                          <a:effectLst/>
                        </a:rPr>
                        <a:t>Virgin Active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1.277055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103.846435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1232324"/>
                  </a:ext>
                </a:extLst>
              </a:tr>
              <a:tr h="216665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u="none" strike="noStrike" dirty="0" err="1">
                          <a:effectLst/>
                        </a:rPr>
                        <a:t>Webarre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1.279975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>
                          <a:effectLst/>
                        </a:rPr>
                        <a:t>103.84776</a:t>
                      </a:r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u="none" strike="noStrike" dirty="0">
                          <a:effectLst/>
                        </a:rPr>
                        <a:t>1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806437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622713D-77D1-4E1A-A47A-A2204DD24085}"/>
              </a:ext>
            </a:extLst>
          </p:cNvPr>
          <p:cNvSpPr/>
          <p:nvPr/>
        </p:nvSpPr>
        <p:spPr>
          <a:xfrm>
            <a:off x="733944" y="1902940"/>
            <a:ext cx="10619856" cy="172666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406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Illustration of a coffee cup and saucer with steam coming out and the wording &quot;Coffee Shop&quot; within the steam">
            <a:extLst>
              <a:ext uri="{FF2B5EF4-FFF2-40B4-BE49-F238E27FC236}">
                <a16:creationId xmlns:a16="http://schemas.microsoft.com/office/drawing/2014/main" id="{207B52F6-93C0-45BD-B3F5-39BE6E4C03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22" y="2055110"/>
            <a:ext cx="1907451" cy="2747780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BACKGROUND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D57D4-2E2B-4EE8-9C09-6D3436555EBD}"/>
              </a:ext>
            </a:extLst>
          </p:cNvPr>
          <p:cNvSpPr txBox="1"/>
          <p:nvPr/>
        </p:nvSpPr>
        <p:spPr>
          <a:xfrm>
            <a:off x="537056" y="1125561"/>
            <a:ext cx="887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About 400,000 Singaporeans are diabetes and one in three has lifetime risk of developing the disease. </a:t>
            </a:r>
          </a:p>
          <a:p>
            <a:r>
              <a:rPr lang="en-SG" sz="1600" dirty="0"/>
              <a:t>And if nothing is done, the number of diabetes under age 70 is expected to rise to 670,000 by 2030 and one million by 2050.</a:t>
            </a:r>
          </a:p>
        </p:txBody>
      </p:sp>
      <p:pic>
        <p:nvPicPr>
          <p:cNvPr id="25" name="Picture 24" descr="Image result for diabetes singapore">
            <a:extLst>
              <a:ext uri="{FF2B5EF4-FFF2-40B4-BE49-F238E27FC236}">
                <a16:creationId xmlns:a16="http://schemas.microsoft.com/office/drawing/2014/main" id="{F2D30258-BAA0-4E8A-B0AA-7AFCE3E6DC4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3" b="13422"/>
          <a:stretch/>
        </p:blipFill>
        <p:spPr bwMode="auto">
          <a:xfrm>
            <a:off x="985626" y="2187561"/>
            <a:ext cx="7478863" cy="25606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4E257D-9009-41A7-8D89-E07AB2CAEB30}"/>
              </a:ext>
            </a:extLst>
          </p:cNvPr>
          <p:cNvSpPr/>
          <p:nvPr/>
        </p:nvSpPr>
        <p:spPr>
          <a:xfrm>
            <a:off x="473899" y="4901443"/>
            <a:ext cx="8871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Singapore government adopts a multi-pronged strategy to encourage Singaporeans to eat healthily and reduce their sugar intake from foods and drinks.</a:t>
            </a:r>
          </a:p>
          <a:p>
            <a:endParaRPr lang="en-SG" sz="1600" dirty="0"/>
          </a:p>
          <a:p>
            <a:r>
              <a:rPr lang="en-SG" sz="1600" dirty="0"/>
              <a:t>Coffee is one of the common sugar intakes for Singaporean. We are going to open a café to serve coffee with less sugar and food with balanced nutrition.</a:t>
            </a:r>
          </a:p>
        </p:txBody>
      </p:sp>
    </p:spTree>
    <p:extLst>
      <p:ext uri="{BB962C8B-B14F-4D97-AF65-F5344CB8AC3E}">
        <p14:creationId xmlns:p14="http://schemas.microsoft.com/office/powerpoint/2010/main" val="134009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-1" r="2114" b="-1047"/>
          <a:stretch/>
        </p:blipFill>
        <p:spPr>
          <a:xfrm>
            <a:off x="3536303" y="420446"/>
            <a:ext cx="8224345" cy="5270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0561" y="1270271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369" y="1889221"/>
            <a:ext cx="3961291" cy="187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Coffee Shop’s 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healthy meal for office clerks in a rush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 pace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business. They can have a healthy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choice of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meal in a convenient place. Perhaps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breakfast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before work, lunch break during workin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 hour, a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quick dinner after work or before going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gym,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a power-up after exercise.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92105-DC82-40C9-AB0B-67AE460B0ED6}"/>
              </a:ext>
            </a:extLst>
          </p:cNvPr>
          <p:cNvPicPr/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336660" y="4909549"/>
            <a:ext cx="3724275" cy="135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hotograph of coffee mug in saucer, spilled over with coffee beans pouring out">
            <a:extLst>
              <a:ext uri="{FF2B5EF4-FFF2-40B4-BE49-F238E27FC236}">
                <a16:creationId xmlns:a16="http://schemas.microsoft.com/office/drawing/2014/main" id="{F64794EB-7D3D-43CB-BB26-34D34F7C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2535" b="-5866"/>
          <a:stretch/>
        </p:blipFill>
        <p:spPr>
          <a:xfrm flipH="1">
            <a:off x="5729153" y="2192974"/>
            <a:ext cx="6233289" cy="4243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F7BCC-A73F-4454-90B5-C6147C2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48"/>
            <a:ext cx="10515600" cy="1325563"/>
          </a:xfrm>
        </p:spPr>
        <p:txBody>
          <a:bodyPr/>
          <a:lstStyle/>
          <a:p>
            <a:r>
              <a:rPr lang="en-SG" dirty="0"/>
              <a:t>Explore Singapore Market</a:t>
            </a:r>
          </a:p>
        </p:txBody>
      </p:sp>
      <p:pic>
        <p:nvPicPr>
          <p:cNvPr id="3" name="Picture 2" descr="Coffee mug icon">
            <a:extLst>
              <a:ext uri="{FF2B5EF4-FFF2-40B4-BE49-F238E27FC236}">
                <a16:creationId xmlns:a16="http://schemas.microsoft.com/office/drawing/2014/main" id="{F13F5365-3714-4AD5-B8D1-F283F584D2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1" y="2366367"/>
            <a:ext cx="343070" cy="494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CD1E9-614F-46E5-9664-FC99359A698A}"/>
              </a:ext>
            </a:extLst>
          </p:cNvPr>
          <p:cNvSpPr txBox="1"/>
          <p:nvPr/>
        </p:nvSpPr>
        <p:spPr>
          <a:xfrm>
            <a:off x="1502227" y="2491246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Allocate business area</a:t>
            </a:r>
          </a:p>
        </p:txBody>
      </p:sp>
      <p:pic>
        <p:nvPicPr>
          <p:cNvPr id="7" name="Picture 6" descr="Coffee mug icon">
            <a:extLst>
              <a:ext uri="{FF2B5EF4-FFF2-40B4-BE49-F238E27FC236}">
                <a16:creationId xmlns:a16="http://schemas.microsoft.com/office/drawing/2014/main" id="{DAAA7BDE-41BB-4437-9775-35E6BCBF2E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1" y="3367855"/>
            <a:ext cx="343070" cy="494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FEA5F-A8CC-4130-9AE9-36BCABCB3FB8}"/>
              </a:ext>
            </a:extLst>
          </p:cNvPr>
          <p:cNvSpPr txBox="1"/>
          <p:nvPr/>
        </p:nvSpPr>
        <p:spPr>
          <a:xfrm>
            <a:off x="1502227" y="3492734"/>
            <a:ext cx="422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Find out the crowd with healthy awareness</a:t>
            </a:r>
          </a:p>
        </p:txBody>
      </p:sp>
      <p:pic>
        <p:nvPicPr>
          <p:cNvPr id="9" name="Picture 8" descr="Coffee mug icon">
            <a:extLst>
              <a:ext uri="{FF2B5EF4-FFF2-40B4-BE49-F238E27FC236}">
                <a16:creationId xmlns:a16="http://schemas.microsoft.com/office/drawing/2014/main" id="{AB207211-E552-4BE4-AE4C-9F914B7D2B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1" y="4400441"/>
            <a:ext cx="343070" cy="494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16E93-713A-4778-9E32-433DB20C4D91}"/>
              </a:ext>
            </a:extLst>
          </p:cNvPr>
          <p:cNvSpPr txBox="1"/>
          <p:nvPr/>
        </p:nvSpPr>
        <p:spPr>
          <a:xfrm>
            <a:off x="1502227" y="4525320"/>
            <a:ext cx="189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Avoid competitors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A5819-2D60-4BF6-B910-C9C35D9D53BB}"/>
              </a:ext>
            </a:extLst>
          </p:cNvPr>
          <p:cNvSpPr txBox="1"/>
          <p:nvPr/>
        </p:nvSpPr>
        <p:spPr>
          <a:xfrm>
            <a:off x="1760722" y="1311228"/>
            <a:ext cx="920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Mission: Find out a suitable location for healthy café</a:t>
            </a: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AFF7BE95-C5A7-4573-9BCC-70C821A62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72392" y="1288451"/>
            <a:ext cx="641697" cy="6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7BCC-A73F-4454-90B5-C6147C2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35" y="148335"/>
            <a:ext cx="10515600" cy="1325563"/>
          </a:xfrm>
        </p:spPr>
        <p:txBody>
          <a:bodyPr/>
          <a:lstStyle/>
          <a:p>
            <a:r>
              <a:rPr lang="en-SG" dirty="0"/>
              <a:t>Singapore 7 Popular Business Area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07FE8-26CF-4117-8B0D-0A0EA6FB47AC}"/>
              </a:ext>
            </a:extLst>
          </p:cNvPr>
          <p:cNvSpPr/>
          <p:nvPr/>
        </p:nvSpPr>
        <p:spPr>
          <a:xfrm>
            <a:off x="3128649" y="6522731"/>
            <a:ext cx="6611570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SG" sz="1400" i="1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2"/>
              </a:rPr>
              <a:t>https://www.corporateservicessingapore.com/7-popular-business-locations-singapore/</a:t>
            </a:r>
            <a:endParaRPr lang="en-SG" sz="1400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8EA58E-5444-40F4-83D0-8C20068164B3}"/>
              </a:ext>
            </a:extLst>
          </p:cNvPr>
          <p:cNvGrpSpPr/>
          <p:nvPr/>
        </p:nvGrpSpPr>
        <p:grpSpPr>
          <a:xfrm>
            <a:off x="4571393" y="999598"/>
            <a:ext cx="6825007" cy="5177654"/>
            <a:chOff x="3393649" y="925380"/>
            <a:chExt cx="6825007" cy="51776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673026-E5ED-4226-96D2-854678089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1" r="19052"/>
            <a:stretch/>
          </p:blipFill>
          <p:spPr>
            <a:xfrm>
              <a:off x="3393649" y="925380"/>
              <a:ext cx="6825007" cy="517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687394-25E2-4AEB-9A02-E5F7445C1A45}"/>
                </a:ext>
              </a:extLst>
            </p:cNvPr>
            <p:cNvSpPr txBox="1"/>
            <p:nvPr/>
          </p:nvSpPr>
          <p:spPr>
            <a:xfrm>
              <a:off x="4349912" y="1596022"/>
              <a:ext cx="1355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Orchard Road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86ECB2-C1E4-44C3-B9AD-DA9E457F5C78}"/>
                </a:ext>
              </a:extLst>
            </p:cNvPr>
            <p:cNvSpPr txBox="1"/>
            <p:nvPr/>
          </p:nvSpPr>
          <p:spPr>
            <a:xfrm>
              <a:off x="4024139" y="3031464"/>
              <a:ext cx="1177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River Valley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419A74-AEA2-42E2-A71F-D32D2D5E3246}"/>
                </a:ext>
              </a:extLst>
            </p:cNvPr>
            <p:cNvSpPr txBox="1"/>
            <p:nvPr/>
          </p:nvSpPr>
          <p:spPr>
            <a:xfrm>
              <a:off x="6399974" y="4282822"/>
              <a:ext cx="1260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Raffles Place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E2932A-0674-475B-99C3-001BDA5A14A9}"/>
                </a:ext>
              </a:extLst>
            </p:cNvPr>
            <p:cNvSpPr txBox="1"/>
            <p:nvPr/>
          </p:nvSpPr>
          <p:spPr>
            <a:xfrm>
              <a:off x="5923200" y="5687929"/>
              <a:ext cx="1375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Tanjong Pagar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A0C18D-FB03-47BC-B2DD-8405988A803A}"/>
                </a:ext>
              </a:extLst>
            </p:cNvPr>
            <p:cNvSpPr txBox="1"/>
            <p:nvPr/>
          </p:nvSpPr>
          <p:spPr>
            <a:xfrm>
              <a:off x="6498375" y="4967385"/>
              <a:ext cx="1314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Shenton Way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A60AD3-1766-47B3-90E7-08F0A550F59F}"/>
                </a:ext>
              </a:extLst>
            </p:cNvPr>
            <p:cNvSpPr txBox="1"/>
            <p:nvPr/>
          </p:nvSpPr>
          <p:spPr>
            <a:xfrm>
              <a:off x="8085293" y="4915413"/>
              <a:ext cx="11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Marina Bay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606B3F-0C72-42C1-A41F-D93E14B13B36}"/>
                </a:ext>
              </a:extLst>
            </p:cNvPr>
            <p:cNvSpPr txBox="1"/>
            <p:nvPr/>
          </p:nvSpPr>
          <p:spPr>
            <a:xfrm>
              <a:off x="8237693" y="2250943"/>
              <a:ext cx="11324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C80000"/>
                  </a:solidFill>
                </a:rPr>
                <a:t>Suntec City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0FC060-98C7-4C0F-B35A-031C9735E474}"/>
              </a:ext>
            </a:extLst>
          </p:cNvPr>
          <p:cNvSpPr txBox="1"/>
          <p:nvPr/>
        </p:nvSpPr>
        <p:spPr>
          <a:xfrm>
            <a:off x="2286221" y="6510241"/>
            <a:ext cx="1014623" cy="312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defRPr sz="1400" i="1" u="sng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en-SG" b="1" u="none" dirty="0"/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CC2D0-018F-40C2-9963-33F9B55BB3AC}"/>
              </a:ext>
            </a:extLst>
          </p:cNvPr>
          <p:cNvSpPr txBox="1"/>
          <p:nvPr/>
        </p:nvSpPr>
        <p:spPr>
          <a:xfrm>
            <a:off x="363335" y="999598"/>
            <a:ext cx="384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Collect geocodes from google map API.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375A08-67E5-475B-9F7D-3E40BD809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75997"/>
              </p:ext>
            </p:extLst>
          </p:nvPr>
        </p:nvGraphicFramePr>
        <p:xfrm>
          <a:off x="350767" y="1486388"/>
          <a:ext cx="4038982" cy="18625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215">
                  <a:extLst>
                    <a:ext uri="{9D8B030D-6E8A-4147-A177-3AD203B41FA5}">
                      <a16:colId xmlns:a16="http://schemas.microsoft.com/office/drawing/2014/main" val="586681503"/>
                    </a:ext>
                  </a:extLst>
                </a:gridCol>
                <a:gridCol w="1393985">
                  <a:extLst>
                    <a:ext uri="{9D8B030D-6E8A-4147-A177-3AD203B41FA5}">
                      <a16:colId xmlns:a16="http://schemas.microsoft.com/office/drawing/2014/main" val="1271235130"/>
                    </a:ext>
                  </a:extLst>
                </a:gridCol>
                <a:gridCol w="571891">
                  <a:extLst>
                    <a:ext uri="{9D8B030D-6E8A-4147-A177-3AD203B41FA5}">
                      <a16:colId xmlns:a16="http://schemas.microsoft.com/office/drawing/2014/main" val="2670234484"/>
                    </a:ext>
                  </a:extLst>
                </a:gridCol>
                <a:gridCol w="571891">
                  <a:extLst>
                    <a:ext uri="{9D8B030D-6E8A-4147-A177-3AD203B41FA5}">
                      <a16:colId xmlns:a16="http://schemas.microsoft.com/office/drawing/2014/main" val="358779572"/>
                    </a:ext>
                  </a:extLst>
                </a:gridCol>
              </a:tblGrid>
              <a:tr h="214440"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Area</a:t>
                      </a:r>
                      <a:endParaRPr lang="en-S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Landmark</a:t>
                      </a:r>
                      <a:endParaRPr lang="en-S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Latitude</a:t>
                      </a:r>
                      <a:endParaRPr lang="en-S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Longitude</a:t>
                      </a:r>
                      <a:endParaRPr lang="en-S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688900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Raffles Place Area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Raffles Place MRT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1.283969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103.8515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48889458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Marina Bay Area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Marina Bay Finacial Centre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1.280283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103.8543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648099920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Tanjong Pagar / Anson Road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Tanjong Pagar MRT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1.276342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103.8468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970875785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Orchard Road Area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Ngee Ann City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1.302557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103.8346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93952152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Shenton Way Area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Capital Tower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1.277737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103.8476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01681155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River Valley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Great World City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1.293642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103.8319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9470476"/>
                  </a:ext>
                </a:extLst>
              </a:tr>
              <a:tr h="235445"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Suntec City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900" u="none" strike="noStrike" dirty="0">
                          <a:effectLst/>
                        </a:rPr>
                        <a:t>Suntec City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1.29478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900" u="none" strike="noStrike" dirty="0">
                          <a:effectLst/>
                        </a:rPr>
                        <a:t>103.8585</a:t>
                      </a:r>
                      <a:endParaRPr lang="en-SG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8982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7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335163-A648-430D-A811-B875F9B74CF3}"/>
              </a:ext>
            </a:extLst>
          </p:cNvPr>
          <p:cNvSpPr/>
          <p:nvPr/>
        </p:nvSpPr>
        <p:spPr>
          <a:xfrm>
            <a:off x="436228" y="1430676"/>
            <a:ext cx="11392437" cy="21562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15" name="Chart 14" descr="Pie Chart">
            <a:extLst>
              <a:ext uri="{FF2B5EF4-FFF2-40B4-BE49-F238E27FC236}">
                <a16:creationId xmlns:a16="http://schemas.microsoft.com/office/drawing/2014/main" id="{A1F94371-5590-4117-AEF9-3C6FDD1E1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21974"/>
              </p:ext>
            </p:extLst>
          </p:nvPr>
        </p:nvGraphicFramePr>
        <p:xfrm>
          <a:off x="1495982" y="1298745"/>
          <a:ext cx="2688161" cy="2345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 descr="Pie Chart">
            <a:extLst>
              <a:ext uri="{FF2B5EF4-FFF2-40B4-BE49-F238E27FC236}">
                <a16:creationId xmlns:a16="http://schemas.microsoft.com/office/drawing/2014/main" id="{0DAD7F23-C8FE-40AC-B609-36F75A08D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710390"/>
              </p:ext>
            </p:extLst>
          </p:nvPr>
        </p:nvGraphicFramePr>
        <p:xfrm>
          <a:off x="3576179" y="1296180"/>
          <a:ext cx="3260514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 descr="Pie Chart">
            <a:extLst>
              <a:ext uri="{FF2B5EF4-FFF2-40B4-BE49-F238E27FC236}">
                <a16:creationId xmlns:a16="http://schemas.microsoft.com/office/drawing/2014/main" id="{089CEE21-7C89-413D-AC12-B82006DD0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018313"/>
              </p:ext>
            </p:extLst>
          </p:nvPr>
        </p:nvGraphicFramePr>
        <p:xfrm>
          <a:off x="5856587" y="1296180"/>
          <a:ext cx="3260514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 descr="Pie Chart">
            <a:extLst>
              <a:ext uri="{FF2B5EF4-FFF2-40B4-BE49-F238E27FC236}">
                <a16:creationId xmlns:a16="http://schemas.microsoft.com/office/drawing/2014/main" id="{11DF8DDB-81AE-4A0E-BE89-7EC2E5707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245086"/>
              </p:ext>
            </p:extLst>
          </p:nvPr>
        </p:nvGraphicFramePr>
        <p:xfrm>
          <a:off x="1175383" y="3683582"/>
          <a:ext cx="3260514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 descr="Pie Chart">
            <a:extLst>
              <a:ext uri="{FF2B5EF4-FFF2-40B4-BE49-F238E27FC236}">
                <a16:creationId xmlns:a16="http://schemas.microsoft.com/office/drawing/2014/main" id="{CD910A82-73FD-4C43-BEA1-EF50FA3B7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920021"/>
              </p:ext>
            </p:extLst>
          </p:nvPr>
        </p:nvGraphicFramePr>
        <p:xfrm>
          <a:off x="3509541" y="3676893"/>
          <a:ext cx="3260514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EF7BCC-A73F-4454-90B5-C6147C2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34" y="148335"/>
            <a:ext cx="11462861" cy="1325563"/>
          </a:xfrm>
        </p:spPr>
        <p:txBody>
          <a:bodyPr/>
          <a:lstStyle/>
          <a:p>
            <a:r>
              <a:rPr lang="en-SG" dirty="0"/>
              <a:t>Nearby Venues in Each Business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96D15D-13F3-4535-826C-1511265B629F}"/>
              </a:ext>
            </a:extLst>
          </p:cNvPr>
          <p:cNvSpPr/>
          <p:nvPr/>
        </p:nvSpPr>
        <p:spPr>
          <a:xfrm>
            <a:off x="4385446" y="6511794"/>
            <a:ext cx="270336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SG" sz="1400" i="1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7"/>
              </a:rPr>
              <a:t>https://developer.foursquare.com/</a:t>
            </a:r>
            <a:endParaRPr lang="en-SG" sz="1400" i="1" u="sng" dirty="0">
              <a:solidFill>
                <a:srgbClr val="0563C1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D80B2-B996-472F-9798-74180681A2B8}"/>
              </a:ext>
            </a:extLst>
          </p:cNvPr>
          <p:cNvSpPr txBox="1"/>
          <p:nvPr/>
        </p:nvSpPr>
        <p:spPr>
          <a:xfrm>
            <a:off x="3452290" y="6511794"/>
            <a:ext cx="1014623" cy="312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defRPr sz="1400" i="1" u="sng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en-SG" b="1" u="none" dirty="0"/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7E4D9-AB24-4176-A53B-3527EA246D40}"/>
              </a:ext>
            </a:extLst>
          </p:cNvPr>
          <p:cNvSpPr txBox="1"/>
          <p:nvPr/>
        </p:nvSpPr>
        <p:spPr>
          <a:xfrm>
            <a:off x="365804" y="832732"/>
            <a:ext cx="101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Collect venue list for each business area. Calculate the distribution among gyms, café and other restaurant.</a:t>
            </a:r>
          </a:p>
        </p:txBody>
      </p:sp>
      <p:graphicFrame>
        <p:nvGraphicFramePr>
          <p:cNvPr id="26" name="Chart 25" descr="Pie Chart">
            <a:extLst>
              <a:ext uri="{FF2B5EF4-FFF2-40B4-BE49-F238E27FC236}">
                <a16:creationId xmlns:a16="http://schemas.microsoft.com/office/drawing/2014/main" id="{C2D93402-E589-454B-A530-F4470464A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347308"/>
              </p:ext>
            </p:extLst>
          </p:nvPr>
        </p:nvGraphicFramePr>
        <p:xfrm>
          <a:off x="5713130" y="3683582"/>
          <a:ext cx="3547428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7" name="Chart 26" descr="Pie Chart">
            <a:extLst>
              <a:ext uri="{FF2B5EF4-FFF2-40B4-BE49-F238E27FC236}">
                <a16:creationId xmlns:a16="http://schemas.microsoft.com/office/drawing/2014/main" id="{725F887C-2A71-47FD-A7C8-732873C5B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636914"/>
              </p:ext>
            </p:extLst>
          </p:nvPr>
        </p:nvGraphicFramePr>
        <p:xfrm>
          <a:off x="8104057" y="3747498"/>
          <a:ext cx="3887506" cy="234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0D3DF4-F18B-451D-A472-84BBAC68E1DA}"/>
              </a:ext>
            </a:extLst>
          </p:cNvPr>
          <p:cNvSpPr txBox="1"/>
          <p:nvPr/>
        </p:nvSpPr>
        <p:spPr>
          <a:xfrm>
            <a:off x="741027" y="2436435"/>
            <a:ext cx="1199496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rgbClr val="C00000"/>
                </a:solidFill>
              </a:rPr>
              <a:t>Competitive</a:t>
            </a:r>
          </a:p>
          <a:p>
            <a:pPr algn="ctr"/>
            <a:r>
              <a:rPr lang="en-SG" sz="1600" dirty="0">
                <a:solidFill>
                  <a:srgbClr val="C00000"/>
                </a:solidFill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0693C-6408-4BCD-94B7-02CA5579F764}"/>
              </a:ext>
            </a:extLst>
          </p:cNvPr>
          <p:cNvSpPr txBox="1"/>
          <p:nvPr/>
        </p:nvSpPr>
        <p:spPr>
          <a:xfrm>
            <a:off x="2572200" y="2514530"/>
            <a:ext cx="53572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5E884C-1828-425E-9984-AFB95245BC00}"/>
              </a:ext>
            </a:extLst>
          </p:cNvPr>
          <p:cNvSpPr txBox="1"/>
          <p:nvPr/>
        </p:nvSpPr>
        <p:spPr>
          <a:xfrm>
            <a:off x="4952386" y="2501483"/>
            <a:ext cx="53572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372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354B0B-9015-4E4B-97B4-D8D1BC446E84}"/>
              </a:ext>
            </a:extLst>
          </p:cNvPr>
          <p:cNvSpPr txBox="1"/>
          <p:nvPr/>
        </p:nvSpPr>
        <p:spPr>
          <a:xfrm>
            <a:off x="7218982" y="2514530"/>
            <a:ext cx="53572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379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0CDAF-453D-4FAB-B42A-B82741650254}"/>
              </a:ext>
            </a:extLst>
          </p:cNvPr>
          <p:cNvSpPr txBox="1"/>
          <p:nvPr/>
        </p:nvSpPr>
        <p:spPr>
          <a:xfrm>
            <a:off x="2547993" y="4850764"/>
            <a:ext cx="574196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n-SG" dirty="0"/>
              <a:t>625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3E225-87B4-4147-8362-55F363AA9207}"/>
              </a:ext>
            </a:extLst>
          </p:cNvPr>
          <p:cNvSpPr txBox="1"/>
          <p:nvPr/>
        </p:nvSpPr>
        <p:spPr>
          <a:xfrm>
            <a:off x="4852700" y="4850764"/>
            <a:ext cx="574196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n-SG" dirty="0"/>
              <a:t>800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6EBCA6-8363-4980-8D8B-B94DB5D7C2B6}"/>
              </a:ext>
            </a:extLst>
          </p:cNvPr>
          <p:cNvSpPr txBox="1"/>
          <p:nvPr/>
        </p:nvSpPr>
        <p:spPr>
          <a:xfrm>
            <a:off x="7186858" y="4850764"/>
            <a:ext cx="574196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n-SG" dirty="0"/>
              <a:t>838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D2B10-AC6F-43F3-BEEF-D6EDB5565243}"/>
              </a:ext>
            </a:extLst>
          </p:cNvPr>
          <p:cNvSpPr txBox="1"/>
          <p:nvPr/>
        </p:nvSpPr>
        <p:spPr>
          <a:xfrm>
            <a:off x="9473614" y="4857453"/>
            <a:ext cx="574196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n-SG" dirty="0"/>
              <a:t>855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61BED-F5EC-4E2A-919F-51386AAE1E4E}"/>
              </a:ext>
            </a:extLst>
          </p:cNvPr>
          <p:cNvSpPr txBox="1"/>
          <p:nvPr/>
        </p:nvSpPr>
        <p:spPr>
          <a:xfrm>
            <a:off x="741027" y="4765120"/>
            <a:ext cx="1199496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SG" sz="1600" dirty="0">
                <a:solidFill>
                  <a:srgbClr val="C00000"/>
                </a:solidFill>
              </a:rPr>
              <a:t>Competitive</a:t>
            </a:r>
          </a:p>
          <a:p>
            <a:pPr algn="ctr"/>
            <a:r>
              <a:rPr lang="en-SG" sz="1600" dirty="0">
                <a:solidFill>
                  <a:srgbClr val="C00000"/>
                </a:solidFill>
              </a:rPr>
              <a:t>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9686E-7EEE-4A5A-AFAE-5DC7679AEBF7}"/>
              </a:ext>
            </a:extLst>
          </p:cNvPr>
          <p:cNvSpPr txBox="1"/>
          <p:nvPr/>
        </p:nvSpPr>
        <p:spPr>
          <a:xfrm>
            <a:off x="8663731" y="1808448"/>
            <a:ext cx="32605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          </a:t>
            </a:r>
            <a:r>
              <a:rPr lang="en-SG" sz="1600" dirty="0"/>
              <a:t>Tire 1 Area</a:t>
            </a:r>
            <a:endParaRPr lang="en-SG" sz="1400" dirty="0"/>
          </a:p>
          <a:p>
            <a:r>
              <a:rPr lang="en-SG" sz="1400" dirty="0"/>
              <a:t>Density of gyms is high. </a:t>
            </a:r>
          </a:p>
          <a:p>
            <a:r>
              <a:rPr lang="en-SG" sz="1400" dirty="0"/>
              <a:t>Competitive index is low. </a:t>
            </a:r>
          </a:p>
          <a:p>
            <a:endParaRPr lang="en-SG" sz="1400" dirty="0"/>
          </a:p>
          <a:p>
            <a:r>
              <a:rPr lang="en-SG" sz="1400" dirty="0"/>
              <a:t>Let’s select “</a:t>
            </a:r>
            <a:r>
              <a:rPr lang="en-SG" sz="1600" b="1" dirty="0"/>
              <a:t>Shenton Way</a:t>
            </a:r>
            <a:r>
              <a:rPr lang="en-SG" sz="1400" dirty="0"/>
              <a:t>” </a:t>
            </a:r>
          </a:p>
          <a:p>
            <a:r>
              <a:rPr lang="en-SG" sz="1400" dirty="0"/>
              <a:t>with lowest competitive index.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5B407E-D029-48AC-991D-55AEAC2610CF}"/>
              </a:ext>
            </a:extLst>
          </p:cNvPr>
          <p:cNvSpPr/>
          <p:nvPr/>
        </p:nvSpPr>
        <p:spPr>
          <a:xfrm>
            <a:off x="257631" y="5923934"/>
            <a:ext cx="11749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400" dirty="0">
                <a:solidFill>
                  <a:srgbClr val="C00000"/>
                </a:solidFill>
              </a:rPr>
              <a:t>Café is the direct competitor</a:t>
            </a:r>
          </a:p>
          <a:p>
            <a:pPr algn="ctr"/>
            <a:r>
              <a:rPr lang="en-SG" sz="1400" dirty="0">
                <a:solidFill>
                  <a:srgbClr val="C00000"/>
                </a:solidFill>
              </a:rPr>
              <a:t>Competitive Index = (Count of Café + Count of other restaurant </a:t>
            </a:r>
            <a:r>
              <a:rPr lang="en-US" altLang="zh-CN" sz="1400" dirty="0">
                <a:solidFill>
                  <a:srgbClr val="C00000"/>
                </a:solidFill>
              </a:rPr>
              <a:t>* 0.5</a:t>
            </a:r>
            <a:r>
              <a:rPr lang="en-SG" sz="1400" dirty="0">
                <a:solidFill>
                  <a:srgbClr val="C00000"/>
                </a:solidFill>
              </a:rPr>
              <a:t>) / (Count of gyms) * 100. </a:t>
            </a:r>
          </a:p>
          <a:p>
            <a:pPr algn="ctr"/>
            <a:r>
              <a:rPr lang="en-SG" sz="1400" dirty="0">
                <a:solidFill>
                  <a:srgbClr val="C00000"/>
                </a:solidFill>
              </a:rPr>
              <a:t>It shows the level of competitors in each location. The lower the better.</a:t>
            </a:r>
          </a:p>
        </p:txBody>
      </p:sp>
      <p:pic>
        <p:nvPicPr>
          <p:cNvPr id="45" name="Picture 44" descr="Coffee mug icon">
            <a:extLst>
              <a:ext uri="{FF2B5EF4-FFF2-40B4-BE49-F238E27FC236}">
                <a16:creationId xmlns:a16="http://schemas.microsoft.com/office/drawing/2014/main" id="{78867A0D-FD47-4E26-B158-88BBBE4227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42" y="1734357"/>
            <a:ext cx="230865" cy="332574"/>
          </a:xfrm>
          <a:prstGeom prst="rect">
            <a:avLst/>
          </a:prstGeom>
        </p:spPr>
      </p:pic>
      <p:pic>
        <p:nvPicPr>
          <p:cNvPr id="47" name="Graphic 46" descr="Medal">
            <a:extLst>
              <a:ext uri="{FF2B5EF4-FFF2-40B4-BE49-F238E27FC236}">
                <a16:creationId xmlns:a16="http://schemas.microsoft.com/office/drawing/2014/main" id="{03374985-7FC8-4D41-B9DB-DC739B33D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8012" y="1397911"/>
            <a:ext cx="537984" cy="53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2951D-FF63-4529-AC7F-DFCDBE5D4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598" y="1473898"/>
            <a:ext cx="982189" cy="121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category"/>
        </p:bldSub>
      </p:bldGraphic>
      <p:bldGraphic spid="16" grpId="0" uiExpand="1">
        <p:bldSub>
          <a:bldChart bld="category"/>
        </p:bldSub>
      </p:bldGraphic>
      <p:bldGraphic spid="23" grpId="0" uiExpand="1">
        <p:bldSub>
          <a:bldChart bld="category"/>
        </p:bldSub>
      </p:bldGraphic>
      <p:bldGraphic spid="24" grpId="0" uiExpand="1">
        <p:bldSub>
          <a:bldChart bld="category"/>
        </p:bldSub>
      </p:bldGraphic>
      <p:bldGraphic spid="25" grpId="0" uiExpand="1">
        <p:bldSub>
          <a:bldChart bld="category"/>
        </p:bldSub>
      </p:bldGraphic>
      <p:bldGraphic spid="26" grpId="0" uiExpand="1">
        <p:bldSub>
          <a:bldChart bld="category"/>
        </p:bldSub>
      </p:bldGraphic>
      <p:bldGraphic spid="27" grpId="0" uiExpand="1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6C4E9EC-1041-4D29-B52C-7234A9C0F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73"/>
          <a:stretch/>
        </p:blipFill>
        <p:spPr>
          <a:xfrm>
            <a:off x="6311335" y="1600696"/>
            <a:ext cx="4991547" cy="4237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F7BCC-A73F-4454-90B5-C6147C2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35" y="148335"/>
            <a:ext cx="10515600" cy="1325563"/>
          </a:xfrm>
        </p:spPr>
        <p:txBody>
          <a:bodyPr/>
          <a:lstStyle/>
          <a:p>
            <a:r>
              <a:rPr lang="en-SG" dirty="0"/>
              <a:t>Explore Shenton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96D15D-13F3-4535-826C-1511265B629F}"/>
              </a:ext>
            </a:extLst>
          </p:cNvPr>
          <p:cNvSpPr/>
          <p:nvPr/>
        </p:nvSpPr>
        <p:spPr>
          <a:xfrm>
            <a:off x="4385446" y="6511794"/>
            <a:ext cx="2703369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SG" sz="1400" i="1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3"/>
              </a:rPr>
              <a:t>https://developer.foursquare.com/</a:t>
            </a:r>
            <a:endParaRPr lang="en-SG" sz="1400" i="1" u="sng" dirty="0">
              <a:solidFill>
                <a:srgbClr val="0563C1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D80B2-B996-472F-9798-74180681A2B8}"/>
              </a:ext>
            </a:extLst>
          </p:cNvPr>
          <p:cNvSpPr txBox="1"/>
          <p:nvPr/>
        </p:nvSpPr>
        <p:spPr>
          <a:xfrm>
            <a:off x="3452290" y="6511794"/>
            <a:ext cx="1014623" cy="312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defRPr sz="1400" i="1" u="sng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en-SG" b="1" u="none" dirty="0"/>
              <a:t>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13AEF4-92F1-424A-A08C-B8B81D675B9B}"/>
              </a:ext>
            </a:extLst>
          </p:cNvPr>
          <p:cNvSpPr txBox="1"/>
          <p:nvPr/>
        </p:nvSpPr>
        <p:spPr>
          <a:xfrm>
            <a:off x="468576" y="804210"/>
            <a:ext cx="1111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Based on location and nearby venues, we can classify gyms in Shenton Way area into 4 clusters</a:t>
            </a:r>
            <a:r>
              <a:rPr lang="en-SG" sz="2000" baseline="30000" dirty="0"/>
              <a:t>#</a:t>
            </a:r>
            <a:r>
              <a:rPr lang="en-SG" sz="2000" dirty="0"/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1579E7-1CE5-49A9-B6D9-3C7284C5B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16072"/>
              </p:ext>
            </p:extLst>
          </p:nvPr>
        </p:nvGraphicFramePr>
        <p:xfrm>
          <a:off x="555219" y="3748789"/>
          <a:ext cx="5247327" cy="202181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610012">
                  <a:extLst>
                    <a:ext uri="{9D8B030D-6E8A-4147-A177-3AD203B41FA5}">
                      <a16:colId xmlns:a16="http://schemas.microsoft.com/office/drawing/2014/main" val="1795928827"/>
                    </a:ext>
                  </a:extLst>
                </a:gridCol>
                <a:gridCol w="1440570">
                  <a:extLst>
                    <a:ext uri="{9D8B030D-6E8A-4147-A177-3AD203B41FA5}">
                      <a16:colId xmlns:a16="http://schemas.microsoft.com/office/drawing/2014/main" val="1980402205"/>
                    </a:ext>
                  </a:extLst>
                </a:gridCol>
                <a:gridCol w="1311669">
                  <a:extLst>
                    <a:ext uri="{9D8B030D-6E8A-4147-A177-3AD203B41FA5}">
                      <a16:colId xmlns:a16="http://schemas.microsoft.com/office/drawing/2014/main" val="471204853"/>
                    </a:ext>
                  </a:extLst>
                </a:gridCol>
                <a:gridCol w="1885076">
                  <a:extLst>
                    <a:ext uri="{9D8B030D-6E8A-4147-A177-3AD203B41FA5}">
                      <a16:colId xmlns:a16="http://schemas.microsoft.com/office/drawing/2014/main" val="3028783570"/>
                    </a:ext>
                  </a:extLst>
                </a:gridCol>
              </a:tblGrid>
              <a:tr h="6951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Cluster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Gyms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(Main Target Customers)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Café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Other Restaurants Nearby</a:t>
                      </a:r>
                      <a:endParaRPr lang="en-SG" sz="5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(Relatively Indirect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7945972"/>
                  </a:ext>
                </a:extLst>
              </a:tr>
              <a:tr h="291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Medium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Medium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Low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3785"/>
                  </a:ext>
                </a:extLst>
              </a:tr>
              <a:tr h="291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High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Medium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High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61438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en-SG" sz="28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High</a:t>
                      </a:r>
                      <a:endParaRPr lang="en-SG" sz="28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Low</a:t>
                      </a:r>
                      <a:endParaRPr lang="en-SG" sz="28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Low</a:t>
                      </a:r>
                      <a:endParaRPr lang="en-SG" sz="28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43062"/>
                  </a:ext>
                </a:extLst>
              </a:tr>
              <a:tr h="291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Low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High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SG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1581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E46ED82-6A25-49D8-87C7-DAFF8D3E29E0}"/>
              </a:ext>
            </a:extLst>
          </p:cNvPr>
          <p:cNvSpPr/>
          <p:nvPr/>
        </p:nvSpPr>
        <p:spPr>
          <a:xfrm>
            <a:off x="515136" y="5094010"/>
            <a:ext cx="5287410" cy="419878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1737CAC2-75C2-4C22-AB68-C669CC81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47174"/>
              </p:ext>
            </p:extLst>
          </p:nvPr>
        </p:nvGraphicFramePr>
        <p:xfrm>
          <a:off x="10279943" y="5020538"/>
          <a:ext cx="1154308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28">
                  <a:extLst>
                    <a:ext uri="{9D8B030D-6E8A-4147-A177-3AD203B41FA5}">
                      <a16:colId xmlns:a16="http://schemas.microsoft.com/office/drawing/2014/main" val="761102114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8495564"/>
                    </a:ext>
                  </a:extLst>
                </a:gridCol>
              </a:tblGrid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1</a:t>
                      </a:r>
                      <a:endParaRPr lang="en-SG" sz="10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5849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2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45872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3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61298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4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4021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86D2A267-5045-4BAC-9D4C-410BEA48AA86}"/>
              </a:ext>
            </a:extLst>
          </p:cNvPr>
          <p:cNvSpPr/>
          <p:nvPr/>
        </p:nvSpPr>
        <p:spPr>
          <a:xfrm>
            <a:off x="10412549" y="5585755"/>
            <a:ext cx="139959" cy="139959"/>
          </a:xfrm>
          <a:prstGeom prst="ellipse">
            <a:avLst/>
          </a:prstGeom>
          <a:solidFill>
            <a:srgbClr val="2A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5A02ED-B0CF-4656-84BD-5492A21AB6E0}"/>
              </a:ext>
            </a:extLst>
          </p:cNvPr>
          <p:cNvSpPr/>
          <p:nvPr/>
        </p:nvSpPr>
        <p:spPr>
          <a:xfrm>
            <a:off x="10412549" y="5847490"/>
            <a:ext cx="139959" cy="139959"/>
          </a:xfrm>
          <a:prstGeom prst="ellipse">
            <a:avLst/>
          </a:prstGeom>
          <a:solidFill>
            <a:srgbClr val="D4D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81AD4A6-74DD-4D0C-A0E1-83227B8ADDA3}"/>
              </a:ext>
            </a:extLst>
          </p:cNvPr>
          <p:cNvSpPr/>
          <p:nvPr/>
        </p:nvSpPr>
        <p:spPr>
          <a:xfrm>
            <a:off x="10412549" y="5057862"/>
            <a:ext cx="139959" cy="1399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649CD3-830D-46A6-B9A5-DF60B886F658}"/>
              </a:ext>
            </a:extLst>
          </p:cNvPr>
          <p:cNvSpPr/>
          <p:nvPr/>
        </p:nvSpPr>
        <p:spPr>
          <a:xfrm>
            <a:off x="10412549" y="5319597"/>
            <a:ext cx="139959" cy="139959"/>
          </a:xfrm>
          <a:prstGeom prst="ellipse">
            <a:avLst/>
          </a:prstGeom>
          <a:solidFill>
            <a:srgbClr val="8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78AB1B-35DE-4938-9DE1-F450AD835E03}"/>
              </a:ext>
            </a:extLst>
          </p:cNvPr>
          <p:cNvSpPr/>
          <p:nvPr/>
        </p:nvSpPr>
        <p:spPr>
          <a:xfrm rot="1736320">
            <a:off x="9519910" y="3614937"/>
            <a:ext cx="942392" cy="132556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9DCDC0-10C7-4A93-B911-5111387D0EFA}"/>
              </a:ext>
            </a:extLst>
          </p:cNvPr>
          <p:cNvSpPr/>
          <p:nvPr/>
        </p:nvSpPr>
        <p:spPr>
          <a:xfrm rot="1736320">
            <a:off x="9436814" y="2168009"/>
            <a:ext cx="506265" cy="86956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991D-0C67-41EB-8D3B-F8CFB01075BC}"/>
              </a:ext>
            </a:extLst>
          </p:cNvPr>
          <p:cNvSpPr txBox="1"/>
          <p:nvPr/>
        </p:nvSpPr>
        <p:spPr>
          <a:xfrm>
            <a:off x="9411377" y="1836072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Result 2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8940D-F695-4D1B-A823-9CFE32DA2969}"/>
              </a:ext>
            </a:extLst>
          </p:cNvPr>
          <p:cNvSpPr txBox="1"/>
          <p:nvPr/>
        </p:nvSpPr>
        <p:spPr>
          <a:xfrm>
            <a:off x="10038588" y="3357616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Result 1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177C-EE0B-4CC7-929F-FFC9CAC8BE27}"/>
              </a:ext>
            </a:extLst>
          </p:cNvPr>
          <p:cNvSpPr txBox="1"/>
          <p:nvPr/>
        </p:nvSpPr>
        <p:spPr>
          <a:xfrm>
            <a:off x="418259" y="5913162"/>
            <a:ext cx="670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SG" sz="1400" dirty="0"/>
              <a:t>Based on the classification result, there are two ideal locations highlighted in map.</a:t>
            </a:r>
          </a:p>
          <a:p>
            <a:r>
              <a:rPr lang="en-SG" sz="1400" dirty="0"/>
              <a:t>Let’s start to search if there’s any available rent in these two places.</a:t>
            </a:r>
          </a:p>
        </p:txBody>
      </p:sp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C906D0A5-BB5F-4551-95FC-72526B5F4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18191" y="3539090"/>
            <a:ext cx="641697" cy="641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655ED4-AB09-466F-948B-13D7AAFD54B3}"/>
              </a:ext>
            </a:extLst>
          </p:cNvPr>
          <p:cNvSpPr/>
          <p:nvPr/>
        </p:nvSpPr>
        <p:spPr>
          <a:xfrm>
            <a:off x="7261780" y="6524999"/>
            <a:ext cx="280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i="1" baseline="30000" dirty="0">
                <a:solidFill>
                  <a:srgbClr val="0070C0"/>
                </a:solidFill>
              </a:rPr>
              <a:t># Classification was done by KNN method.</a:t>
            </a:r>
            <a:endParaRPr lang="en-SG" i="1" dirty="0">
              <a:solidFill>
                <a:srgbClr val="0070C0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C0A3DC0-5E13-45BA-8A33-CC1225A2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4957"/>
              </p:ext>
            </p:extLst>
          </p:nvPr>
        </p:nvGraphicFramePr>
        <p:xfrm>
          <a:off x="555219" y="1414019"/>
          <a:ext cx="5247327" cy="1905652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610012">
                  <a:extLst>
                    <a:ext uri="{9D8B030D-6E8A-4147-A177-3AD203B41FA5}">
                      <a16:colId xmlns:a16="http://schemas.microsoft.com/office/drawing/2014/main" val="1795928827"/>
                    </a:ext>
                  </a:extLst>
                </a:gridCol>
                <a:gridCol w="1440570">
                  <a:extLst>
                    <a:ext uri="{9D8B030D-6E8A-4147-A177-3AD203B41FA5}">
                      <a16:colId xmlns:a16="http://schemas.microsoft.com/office/drawing/2014/main" val="1980402205"/>
                    </a:ext>
                  </a:extLst>
                </a:gridCol>
                <a:gridCol w="1311669">
                  <a:extLst>
                    <a:ext uri="{9D8B030D-6E8A-4147-A177-3AD203B41FA5}">
                      <a16:colId xmlns:a16="http://schemas.microsoft.com/office/drawing/2014/main" val="471204853"/>
                    </a:ext>
                  </a:extLst>
                </a:gridCol>
                <a:gridCol w="1885076">
                  <a:extLst>
                    <a:ext uri="{9D8B030D-6E8A-4147-A177-3AD203B41FA5}">
                      <a16:colId xmlns:a16="http://schemas.microsoft.com/office/drawing/2014/main" val="3028783570"/>
                    </a:ext>
                  </a:extLst>
                </a:gridCol>
              </a:tblGrid>
              <a:tr h="7021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Cluster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Gyms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(Main Target Customers)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Café Nearby</a:t>
                      </a:r>
                      <a:endParaRPr lang="en-SG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Avg. Count of Other Restaurants Nearby</a:t>
                      </a:r>
                      <a:endParaRPr lang="en-SG" sz="5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</a:rPr>
                        <a:t>(Relatively Indirect Competitors)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7945972"/>
                  </a:ext>
                </a:extLst>
              </a:tr>
              <a:tr h="2828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3785"/>
                  </a:ext>
                </a:extLst>
              </a:tr>
              <a:tr h="2828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61438"/>
                  </a:ext>
                </a:extLst>
              </a:tr>
              <a:tr h="2828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43062"/>
                  </a:ext>
                </a:extLst>
              </a:tr>
              <a:tr h="2828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158139"/>
                  </a:ext>
                </a:extLst>
              </a:tr>
            </a:tbl>
          </a:graphicData>
        </a:graphic>
      </p:graphicFrame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ABD3253B-61AD-4C91-9215-F07F947F4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63335" y="1142777"/>
            <a:ext cx="641697" cy="641697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D11AEB72-CB51-4F05-9A5D-2ABA027127F2}"/>
              </a:ext>
            </a:extLst>
          </p:cNvPr>
          <p:cNvSpPr/>
          <p:nvPr/>
        </p:nvSpPr>
        <p:spPr>
          <a:xfrm>
            <a:off x="3060554" y="3361664"/>
            <a:ext cx="318781" cy="3318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089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2869-C30A-4D92-B98B-83D8837A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13"/>
            <a:ext cx="10515600" cy="1325563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3CA9-8519-4CDA-A21F-0207B1A15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73"/>
          <a:stretch/>
        </p:blipFill>
        <p:spPr>
          <a:xfrm>
            <a:off x="591669" y="1218141"/>
            <a:ext cx="4991547" cy="4237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0445E9DE-8704-4303-92C7-2E641ACA8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35050"/>
              </p:ext>
            </p:extLst>
          </p:nvPr>
        </p:nvGraphicFramePr>
        <p:xfrm>
          <a:off x="4560277" y="4637983"/>
          <a:ext cx="1154308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28">
                  <a:extLst>
                    <a:ext uri="{9D8B030D-6E8A-4147-A177-3AD203B41FA5}">
                      <a16:colId xmlns:a16="http://schemas.microsoft.com/office/drawing/2014/main" val="761102114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458495564"/>
                    </a:ext>
                  </a:extLst>
                </a:gridCol>
              </a:tblGrid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1</a:t>
                      </a:r>
                      <a:endParaRPr lang="en-SG" sz="10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5849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2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45872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3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61298"/>
                  </a:ext>
                </a:extLst>
              </a:tr>
              <a:tr h="218948">
                <a:tc>
                  <a:txBody>
                    <a:bodyPr/>
                    <a:lstStyle/>
                    <a:p>
                      <a:endParaRPr lang="en-SG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Cluster 4</a:t>
                      </a:r>
                      <a:endParaRPr lang="en-SG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4021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F938FB0E-344D-4CAF-A850-CB149781DAC0}"/>
              </a:ext>
            </a:extLst>
          </p:cNvPr>
          <p:cNvSpPr/>
          <p:nvPr/>
        </p:nvSpPr>
        <p:spPr>
          <a:xfrm>
            <a:off x="4692883" y="5203200"/>
            <a:ext cx="139959" cy="139959"/>
          </a:xfrm>
          <a:prstGeom prst="ellipse">
            <a:avLst/>
          </a:prstGeom>
          <a:solidFill>
            <a:srgbClr val="2A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8FC42A-CF9F-460A-84E2-A9D9B1F09ABB}"/>
              </a:ext>
            </a:extLst>
          </p:cNvPr>
          <p:cNvSpPr/>
          <p:nvPr/>
        </p:nvSpPr>
        <p:spPr>
          <a:xfrm>
            <a:off x="4692883" y="5464935"/>
            <a:ext cx="139959" cy="139959"/>
          </a:xfrm>
          <a:prstGeom prst="ellipse">
            <a:avLst/>
          </a:prstGeom>
          <a:solidFill>
            <a:srgbClr val="D4D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67DFD2-BEBF-421D-BCCD-47D60868C7EB}"/>
              </a:ext>
            </a:extLst>
          </p:cNvPr>
          <p:cNvSpPr/>
          <p:nvPr/>
        </p:nvSpPr>
        <p:spPr>
          <a:xfrm>
            <a:off x="4692883" y="4675307"/>
            <a:ext cx="139959" cy="1399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16F77A-AFF2-4EDE-B93E-6D40C91BF88B}"/>
              </a:ext>
            </a:extLst>
          </p:cNvPr>
          <p:cNvSpPr/>
          <p:nvPr/>
        </p:nvSpPr>
        <p:spPr>
          <a:xfrm>
            <a:off x="4692883" y="4937042"/>
            <a:ext cx="139959" cy="139959"/>
          </a:xfrm>
          <a:prstGeom prst="ellipse">
            <a:avLst/>
          </a:prstGeom>
          <a:solidFill>
            <a:srgbClr val="8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4CB30-AA25-4655-8498-895520D494FA}"/>
              </a:ext>
            </a:extLst>
          </p:cNvPr>
          <p:cNvSpPr/>
          <p:nvPr/>
        </p:nvSpPr>
        <p:spPr>
          <a:xfrm rot="1736320">
            <a:off x="3800244" y="3232382"/>
            <a:ext cx="942392" cy="132556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62F31-BC50-4C5D-A230-CA9CBA37D1B8}"/>
              </a:ext>
            </a:extLst>
          </p:cNvPr>
          <p:cNvSpPr/>
          <p:nvPr/>
        </p:nvSpPr>
        <p:spPr>
          <a:xfrm rot="1736320">
            <a:off x="3717148" y="1785454"/>
            <a:ext cx="506265" cy="86956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6457D-836C-4D81-9D62-324C4B9B815F}"/>
              </a:ext>
            </a:extLst>
          </p:cNvPr>
          <p:cNvSpPr txBox="1"/>
          <p:nvPr/>
        </p:nvSpPr>
        <p:spPr>
          <a:xfrm>
            <a:off x="3691711" y="145351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Result 2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22748-8B34-4DAE-B4D8-59A538A23E7D}"/>
              </a:ext>
            </a:extLst>
          </p:cNvPr>
          <p:cNvSpPr txBox="1"/>
          <p:nvPr/>
        </p:nvSpPr>
        <p:spPr>
          <a:xfrm>
            <a:off x="4318922" y="2975061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Result 1</a:t>
            </a:r>
            <a:endParaRPr lang="en-SG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507C0-2158-496A-AB05-183EEBB8F5E5}"/>
              </a:ext>
            </a:extLst>
          </p:cNvPr>
          <p:cNvSpPr txBox="1"/>
          <p:nvPr/>
        </p:nvSpPr>
        <p:spPr>
          <a:xfrm>
            <a:off x="5714585" y="1255094"/>
            <a:ext cx="64774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Searched 7 Singapore popular business area.</a:t>
            </a:r>
          </a:p>
          <a:p>
            <a:r>
              <a:rPr lang="en-SG" dirty="0"/>
              <a:t>We can find out below areas with more gyms and relatively low density of café.</a:t>
            </a:r>
          </a:p>
          <a:p>
            <a:r>
              <a:rPr lang="en-SG" dirty="0"/>
              <a:t>Shenton Way area is the first choice while Tanjong Pagar and Raffles Place can be backup choices.</a:t>
            </a:r>
          </a:p>
          <a:p>
            <a:endParaRPr lang="en-SG" dirty="0"/>
          </a:p>
          <a:p>
            <a:r>
              <a:rPr lang="en-SG" dirty="0"/>
              <a:t>When we start to explore Shenton Way, we can find out two ideal locations. </a:t>
            </a:r>
          </a:p>
          <a:p>
            <a:endParaRPr lang="en-SG" dirty="0"/>
          </a:p>
          <a:p>
            <a:r>
              <a:rPr lang="en-SG" dirty="0"/>
              <a:t>     First one is the east side of Maxwell Link with 5 gyms nearby. </a:t>
            </a:r>
          </a:p>
          <a:p>
            <a:r>
              <a:rPr lang="en-SG" dirty="0"/>
              <a:t>    </a:t>
            </a:r>
          </a:p>
          <a:p>
            <a:r>
              <a:rPr lang="en-SG" dirty="0"/>
              <a:t>     Second one is north side of Cecil Street.</a:t>
            </a:r>
          </a:p>
          <a:p>
            <a:endParaRPr lang="en-SG" dirty="0"/>
          </a:p>
        </p:txBody>
      </p:sp>
      <p:pic>
        <p:nvPicPr>
          <p:cNvPr id="14" name="Picture 13" descr="Coffee mug icon">
            <a:extLst>
              <a:ext uri="{FF2B5EF4-FFF2-40B4-BE49-F238E27FC236}">
                <a16:creationId xmlns:a16="http://schemas.microsoft.com/office/drawing/2014/main" id="{A3505B9B-3585-4DC0-992A-C8A345EC2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87" y="3656463"/>
            <a:ext cx="230865" cy="332574"/>
          </a:xfrm>
          <a:prstGeom prst="rect">
            <a:avLst/>
          </a:prstGeom>
        </p:spPr>
      </p:pic>
      <p:pic>
        <p:nvPicPr>
          <p:cNvPr id="15" name="Picture 14" descr="Coffee mug icon">
            <a:extLst>
              <a:ext uri="{FF2B5EF4-FFF2-40B4-BE49-F238E27FC236}">
                <a16:creationId xmlns:a16="http://schemas.microsoft.com/office/drawing/2014/main" id="{EA37A825-D90F-4920-A55D-3E89CEBEFC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87" y="4265114"/>
            <a:ext cx="230865" cy="3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" descr="Coffee shop artwork and icons">
            <a:extLst>
              <a:ext uri="{FF2B5EF4-FFF2-40B4-BE49-F238E27FC236}">
                <a16:creationId xmlns:a16="http://schemas.microsoft.com/office/drawing/2014/main" id="{4B8F4FB3-31C7-4747-8C72-948E836D43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6695D4-817F-4701-BAE4-F470C49F1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98" y="438803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9" y="2906635"/>
            <a:ext cx="2829569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9" y="3468667"/>
            <a:ext cx="2829569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 Yanyan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9" y="3987462"/>
            <a:ext cx="2829569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shayy07@163.com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951</Words>
  <Application>Microsoft Office PowerPoint</Application>
  <PresentationFormat>Widescreen</PresentationFormat>
  <Paragraphs>350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Lato</vt:lpstr>
      <vt:lpstr>Lato Black</vt:lpstr>
      <vt:lpstr>Roboto</vt:lpstr>
      <vt:lpstr>Arial</vt:lpstr>
      <vt:lpstr>Calibri</vt:lpstr>
      <vt:lpstr>Calibri Light</vt:lpstr>
      <vt:lpstr>Office Theme</vt:lpstr>
      <vt:lpstr>Slide 1</vt:lpstr>
      <vt:lpstr>Slide 13</vt:lpstr>
      <vt:lpstr>Slide 2</vt:lpstr>
      <vt:lpstr>Explore Singapore Market</vt:lpstr>
      <vt:lpstr>Singapore 7 Popular Business Area </vt:lpstr>
      <vt:lpstr>Nearby Venues in Each Business Area</vt:lpstr>
      <vt:lpstr>Explore Shenton Way</vt:lpstr>
      <vt:lpstr>Conclusion</vt:lpstr>
      <vt:lpstr>Slide 15</vt:lpstr>
      <vt:lpstr>Appendix</vt:lpstr>
      <vt:lpstr>Gyms in Shenton 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2019-12-09T13:12:18Z</dcterms:created>
  <dcterms:modified xsi:type="dcterms:W3CDTF">2019-12-10T00:29:22Z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